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64" r:id="rId7"/>
    <p:sldId id="290" r:id="rId8"/>
    <p:sldId id="268" r:id="rId9"/>
    <p:sldId id="286" r:id="rId10"/>
    <p:sldId id="291" r:id="rId11"/>
    <p:sldId id="262" r:id="rId12"/>
    <p:sldId id="292" r:id="rId13"/>
    <p:sldId id="27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3204" autoAdjust="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us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7486" y="0"/>
            <a:ext cx="9107264" cy="32717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API &amp; DB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Automated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97778-EDAC-A49B-B27A-848BAEBD2C5E}"/>
              </a:ext>
            </a:extLst>
          </p:cNvPr>
          <p:cNvSpPr txBox="1"/>
          <p:nvPr/>
        </p:nvSpPr>
        <p:spPr>
          <a:xfrm>
            <a:off x="7637835" y="2755222"/>
            <a:ext cx="409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Framework: Selenium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PL: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BD5C2-147C-431E-02AD-F668A78901CB}"/>
              </a:ext>
            </a:extLst>
          </p:cNvPr>
          <p:cNvSpPr txBox="1"/>
          <p:nvPr/>
        </p:nvSpPr>
        <p:spPr>
          <a:xfrm>
            <a:off x="9271000" y="6457890"/>
            <a:ext cx="310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Nicolas-Radu Isvoranu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355" y="559561"/>
            <a:ext cx="9866540" cy="1358140"/>
          </a:xfrm>
        </p:spPr>
        <p:txBody>
          <a:bodyPr>
            <a:normAutofit/>
          </a:bodyPr>
          <a:lstStyle/>
          <a:p>
            <a:r>
              <a:rPr lang="en-US" sz="2800" dirty="0"/>
              <a:t>DB – TC2/3/4/5: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485355" y="1431469"/>
            <a:ext cx="6477952" cy="3635831"/>
          </a:xfrm>
        </p:spPr>
        <p:txBody>
          <a:bodyPr>
            <a:normAutofit/>
          </a:bodyPr>
          <a:lstStyle/>
          <a:p>
            <a:r>
              <a:rPr lang="en-US" sz="2000" dirty="0" err="1"/>
              <a:t>Restul</a:t>
            </a:r>
            <a:r>
              <a:rPr lang="en-US" sz="2000" dirty="0"/>
              <a:t> test case-</a:t>
            </a:r>
            <a:r>
              <a:rPr lang="en-US" sz="2000" dirty="0" err="1"/>
              <a:t>urilor</a:t>
            </a:r>
            <a:r>
              <a:rPr lang="en-US" sz="2000" dirty="0"/>
              <a:t> (2-5) </a:t>
            </a:r>
            <a:r>
              <a:rPr lang="en-US" sz="2000" dirty="0" err="1"/>
              <a:t>constau</a:t>
            </a:r>
            <a:r>
              <a:rPr lang="en-US" sz="2000" dirty="0"/>
              <a:t> in </a:t>
            </a:r>
            <a:r>
              <a:rPr lang="en-US" sz="2000" dirty="0" err="1"/>
              <a:t>asertarea</a:t>
            </a:r>
            <a:r>
              <a:rPr lang="en-US" sz="2000" dirty="0"/>
              <a:t> </a:t>
            </a:r>
            <a:r>
              <a:rPr lang="en-US" sz="2000" dirty="0" err="1"/>
              <a:t>fiecarei</a:t>
            </a:r>
            <a:r>
              <a:rPr lang="en-US" sz="2000" dirty="0"/>
              <a:t> </a:t>
            </a:r>
            <a:r>
              <a:rPr lang="en-US" sz="2000" dirty="0" err="1"/>
              <a:t>valori</a:t>
            </a:r>
            <a:r>
              <a:rPr lang="en-US" sz="2000" dirty="0"/>
              <a:t> </a:t>
            </a:r>
            <a:r>
              <a:rPr lang="en-US" sz="2000" dirty="0" err="1"/>
              <a:t>primite</a:t>
            </a:r>
            <a:r>
              <a:rPr lang="en-US" sz="2000" dirty="0"/>
              <a:t> cu </a:t>
            </a:r>
            <a:r>
              <a:rPr lang="en-US" sz="2000" dirty="0" err="1"/>
              <a:t>valoarea</a:t>
            </a:r>
            <a:r>
              <a:rPr lang="en-US" sz="2000" dirty="0"/>
              <a:t> </a:t>
            </a:r>
            <a:r>
              <a:rPr lang="en-US" sz="2000" dirty="0" err="1"/>
              <a:t>impusa</a:t>
            </a:r>
            <a:r>
              <a:rPr lang="en-US" sz="2000" dirty="0"/>
              <a:t> manual in request-</a:t>
            </a:r>
            <a:r>
              <a:rPr lang="en-US" sz="2000" dirty="0" err="1"/>
              <a:t>ul</a:t>
            </a:r>
            <a:r>
              <a:rPr lang="en-US" sz="2000" dirty="0"/>
              <a:t> de “POST” </a:t>
            </a:r>
            <a:r>
              <a:rPr lang="en-US" sz="2000" dirty="0" err="1"/>
              <a:t>executat</a:t>
            </a:r>
            <a:r>
              <a:rPr lang="en-US" sz="2000" dirty="0"/>
              <a:t>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96752" y="5563510"/>
            <a:ext cx="8998495" cy="2472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Astfel</a:t>
            </a:r>
            <a:r>
              <a:rPr lang="en-US" sz="2000" dirty="0"/>
              <a:t>, </a:t>
            </a:r>
            <a:r>
              <a:rPr lang="en-US" sz="2000" dirty="0" err="1"/>
              <a:t>utilizam</a:t>
            </a:r>
            <a:r>
              <a:rPr lang="en-US" sz="2000" dirty="0"/>
              <a:t> “</a:t>
            </a:r>
            <a:r>
              <a:rPr lang="en-US" sz="2000" dirty="0" err="1"/>
              <a:t>assertEquals</a:t>
            </a:r>
            <a:r>
              <a:rPr lang="en-US" sz="2000" dirty="0"/>
              <a:t>”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compara</a:t>
            </a:r>
            <a:r>
              <a:rPr lang="en-US" sz="2000" dirty="0"/>
              <a:t>, pe rand, </a:t>
            </a:r>
            <a:r>
              <a:rPr lang="en-US" sz="2000" dirty="0" err="1"/>
              <a:t>valorile</a:t>
            </a:r>
            <a:r>
              <a:rPr lang="en-US" sz="2000" dirty="0"/>
              <a:t> </a:t>
            </a:r>
            <a:r>
              <a:rPr lang="en-US" sz="2000" dirty="0" err="1"/>
              <a:t>primite</a:t>
            </a:r>
            <a:r>
              <a:rPr lang="en-US" sz="20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F44BE1-432A-A59B-B92B-5989BE61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055" y="2852896"/>
            <a:ext cx="10626725" cy="247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345" y="5315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7440" y="3360273"/>
            <a:ext cx="6022610" cy="2029969"/>
          </a:xfrm>
        </p:spPr>
        <p:txBody>
          <a:bodyPr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Made &amp; owned by: Nicolas-Radu Isvoranu​</a:t>
            </a:r>
          </a:p>
          <a:p>
            <a:pPr>
              <a:lnSpc>
                <a:spcPct val="100000"/>
              </a:lnSpc>
            </a:pPr>
            <a:r>
              <a:rPr lang="en-US" dirty="0"/>
              <a:t>Email: nicolas.isvoranu@gmail.com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r>
              <a:rPr lang="en-US" b="1" i="1" dirty="0"/>
              <a:t>IT School – </a:t>
            </a:r>
            <a:r>
              <a:rPr lang="en-US" b="1" i="1" dirty="0" err="1"/>
              <a:t>Proiect</a:t>
            </a:r>
            <a:r>
              <a:rPr lang="en-US" b="1" i="1" dirty="0"/>
              <a:t> Final (Curs </a:t>
            </a:r>
            <a:r>
              <a:rPr lang="en-US" b="1" i="1" dirty="0" err="1"/>
              <a:t>Testare</a:t>
            </a:r>
            <a:r>
              <a:rPr lang="en-US" b="1" i="1" dirty="0"/>
              <a:t> Automata)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87" y="607261"/>
            <a:ext cx="6343650" cy="1672389"/>
          </a:xfrm>
        </p:spPr>
        <p:txBody>
          <a:bodyPr>
            <a:normAutofit/>
          </a:bodyPr>
          <a:lstStyle/>
          <a:p>
            <a:r>
              <a:rPr lang="en-US" dirty="0" err="1"/>
              <a:t>Cuprins</a:t>
            </a:r>
            <a:r>
              <a:rPr lang="en-US" dirty="0"/>
              <a:t>: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3950" y="3040857"/>
            <a:ext cx="5334000" cy="26685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Avantaje</a:t>
            </a:r>
            <a:r>
              <a:rPr lang="en-US" dirty="0"/>
              <a:t> / </a:t>
            </a:r>
            <a:r>
              <a:rPr lang="en-US" dirty="0" err="1"/>
              <a:t>Dezavantaje</a:t>
            </a:r>
            <a:r>
              <a:rPr lang="en-US" dirty="0"/>
              <a:t> Selenium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Scenarios &amp; Test Cases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Detalii</a:t>
            </a:r>
            <a:r>
              <a:rPr lang="en-US" dirty="0"/>
              <a:t> &amp; </a:t>
            </a:r>
            <a:r>
              <a:rPr lang="en-US" dirty="0" err="1"/>
              <a:t>Explicatii</a:t>
            </a:r>
            <a:r>
              <a:rPr lang="en-US" dirty="0"/>
              <a:t> Ale TC-</a:t>
            </a:r>
            <a:r>
              <a:rPr lang="en-US" dirty="0" err="1"/>
              <a:t>urilor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48" y="293497"/>
            <a:ext cx="6589150" cy="824738"/>
          </a:xfrm>
        </p:spPr>
        <p:txBody>
          <a:bodyPr/>
          <a:lstStyle/>
          <a:p>
            <a:r>
              <a:rPr lang="en-US" cap="none" dirty="0"/>
              <a:t>Ce </a:t>
            </a:r>
            <a:r>
              <a:rPr lang="en-US" sz="3600" cap="none" dirty="0"/>
              <a:t>Este</a:t>
            </a:r>
            <a:r>
              <a:rPr lang="en-US" cap="none" dirty="0"/>
              <a:t> Selenium?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5448" y="1021121"/>
            <a:ext cx="7365999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Selenium </a:t>
            </a:r>
            <a:r>
              <a:rPr lang="en-US" sz="2000" dirty="0" err="1"/>
              <a:t>este</a:t>
            </a:r>
            <a:r>
              <a:rPr lang="en-US" sz="2000" dirty="0"/>
              <a:t> un framework open-source </a:t>
            </a:r>
            <a:r>
              <a:rPr lang="en-US" sz="2000" dirty="0" err="1"/>
              <a:t>folosit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automatizarea</a:t>
            </a:r>
            <a:r>
              <a:rPr lang="en-US" sz="2000" dirty="0"/>
              <a:t> </a:t>
            </a:r>
            <a:r>
              <a:rPr lang="en-US" sz="2000" dirty="0" err="1"/>
              <a:t>testarii</a:t>
            </a:r>
            <a:r>
              <a:rPr lang="en-US" sz="2000" dirty="0"/>
              <a:t> </a:t>
            </a:r>
            <a:r>
              <a:rPr lang="en-US" sz="2000" dirty="0" err="1"/>
              <a:t>aplicatiilor</a:t>
            </a:r>
            <a:r>
              <a:rPr lang="en-US" sz="2000" dirty="0"/>
              <a:t> web, </a:t>
            </a:r>
            <a:r>
              <a:rPr lang="en-US" sz="2000" dirty="0" err="1"/>
              <a:t>deoarece</a:t>
            </a:r>
            <a:r>
              <a:rPr lang="en-US" sz="2000" dirty="0"/>
              <a:t> ne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automatizam</a:t>
            </a:r>
            <a:r>
              <a:rPr lang="en-US" sz="2000" dirty="0"/>
              <a:t> </a:t>
            </a:r>
            <a:r>
              <a:rPr lang="en-US" sz="2000" dirty="0" err="1"/>
              <a:t>simularea</a:t>
            </a:r>
            <a:r>
              <a:rPr lang="en-US" sz="2000" dirty="0"/>
              <a:t> </a:t>
            </a:r>
            <a:r>
              <a:rPr lang="en-US" sz="2000" dirty="0" err="1"/>
              <a:t>interactiunilor</a:t>
            </a:r>
            <a:r>
              <a:rPr lang="en-US" sz="2000" dirty="0"/>
              <a:t> </a:t>
            </a:r>
            <a:r>
              <a:rPr lang="en-US" sz="2000" dirty="0" err="1"/>
              <a:t>unui</a:t>
            </a:r>
            <a:r>
              <a:rPr lang="en-US" sz="2000" dirty="0"/>
              <a:t> user </a:t>
            </a:r>
            <a:r>
              <a:rPr lang="en-US" sz="2000" dirty="0" err="1"/>
              <a:t>oarecare</a:t>
            </a:r>
            <a:r>
              <a:rPr lang="en-US" sz="2000" dirty="0"/>
              <a:t> cu API-</a:t>
            </a:r>
            <a:r>
              <a:rPr lang="en-US" sz="2000" dirty="0" err="1"/>
              <a:t>uri</a:t>
            </a:r>
            <a:r>
              <a:rPr lang="en-US" sz="20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39E9C-78EC-BB5B-892B-E44CFD26B461}"/>
              </a:ext>
            </a:extLst>
          </p:cNvPr>
          <p:cNvSpPr txBox="1"/>
          <p:nvPr/>
        </p:nvSpPr>
        <p:spPr>
          <a:xfrm>
            <a:off x="425449" y="3044930"/>
            <a:ext cx="702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Gratuit</a:t>
            </a:r>
            <a:r>
              <a:rPr lang="en-US" dirty="0">
                <a:solidFill>
                  <a:schemeClr val="bg1"/>
                </a:solidFill>
              </a:rPr>
              <a:t> ; Open-Source ; 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cross-browser testing ; </a:t>
            </a:r>
          </a:p>
          <a:p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utilizarea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mai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multor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limbaje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programare</a:t>
            </a:r>
            <a:r>
              <a:rPr lang="en-US" dirty="0">
                <a:solidFill>
                  <a:schemeClr val="bg1"/>
                </a:solidFill>
              </a:rPr>
              <a:t> ; </a:t>
            </a:r>
          </a:p>
          <a:p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utilizarea</a:t>
            </a:r>
            <a:r>
              <a:rPr lang="en-US" dirty="0">
                <a:solidFill>
                  <a:schemeClr val="bg1"/>
                </a:solidFill>
              </a:rPr>
              <a:t> tool-</a:t>
            </a:r>
            <a:r>
              <a:rPr lang="en-US" dirty="0" err="1">
                <a:solidFill>
                  <a:schemeClr val="bg1"/>
                </a:solidFill>
              </a:rPr>
              <a:t>urilor</a:t>
            </a:r>
            <a:r>
              <a:rPr lang="en-US" dirty="0">
                <a:solidFill>
                  <a:schemeClr val="bg1"/>
                </a:solidFill>
              </a:rPr>
              <a:t> precum TestNG, JUnit, Cucumber,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B097-E1E0-9297-CDC5-8C2BC35085B2}"/>
              </a:ext>
            </a:extLst>
          </p:cNvPr>
          <p:cNvSpPr txBox="1"/>
          <p:nvPr/>
        </p:nvSpPr>
        <p:spPr>
          <a:xfrm>
            <a:off x="425447" y="4533603"/>
            <a:ext cx="3768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+mj-lt"/>
              </a:rPr>
              <a:t>Dezavantaje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F5FF51-9DC5-54D6-2531-5B0A42B10371}"/>
              </a:ext>
            </a:extLst>
          </p:cNvPr>
          <p:cNvSpPr txBox="1">
            <a:spLocks/>
          </p:cNvSpPr>
          <p:nvPr/>
        </p:nvSpPr>
        <p:spPr>
          <a:xfrm>
            <a:off x="425447" y="2349579"/>
            <a:ext cx="6589150" cy="8247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err="1"/>
              <a:t>Avantaje</a:t>
            </a:r>
            <a:r>
              <a:rPr lang="en-US" cap="none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2B09E0-7D21-2161-DE4D-6365862C8F91}"/>
              </a:ext>
            </a:extLst>
          </p:cNvPr>
          <p:cNvSpPr txBox="1"/>
          <p:nvPr/>
        </p:nvSpPr>
        <p:spPr>
          <a:xfrm>
            <a:off x="425449" y="5258326"/>
            <a:ext cx="702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Este </a:t>
            </a:r>
            <a:r>
              <a:rPr lang="en-US" dirty="0" err="1">
                <a:solidFill>
                  <a:schemeClr val="bg1"/>
                </a:solidFill>
              </a:rPr>
              <a:t>limitat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testarea</a:t>
            </a:r>
            <a:r>
              <a:rPr lang="en-US" dirty="0">
                <a:solidFill>
                  <a:schemeClr val="bg1"/>
                </a:solidFill>
              </a:rPr>
              <a:t> de APIs, </a:t>
            </a:r>
            <a:r>
              <a:rPr lang="en-US" dirty="0" err="1">
                <a:solidFill>
                  <a:schemeClr val="bg1"/>
                </a:solidFill>
              </a:rPr>
              <a:t>nefiind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utilizabil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testarea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aplicatiilor</a:t>
            </a:r>
            <a:r>
              <a:rPr lang="en-US" dirty="0">
                <a:solidFill>
                  <a:schemeClr val="bg1"/>
                </a:solidFill>
              </a:rPr>
              <a:t> mobile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de desktop ;</a:t>
            </a:r>
          </a:p>
          <a:p>
            <a:r>
              <a:rPr lang="en-US" dirty="0">
                <a:solidFill>
                  <a:schemeClr val="bg1"/>
                </a:solidFill>
              </a:rPr>
              <a:t>In </a:t>
            </a:r>
            <a:r>
              <a:rPr lang="en-US" dirty="0" err="1">
                <a:solidFill>
                  <a:schemeClr val="bg1"/>
                </a:solidFill>
              </a:rPr>
              <a:t>situatii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complexe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necesita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deobicei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integrarea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altor</a:t>
            </a:r>
            <a:r>
              <a:rPr lang="en-US" dirty="0">
                <a:solidFill>
                  <a:schemeClr val="bg1"/>
                </a:solidFill>
              </a:rPr>
              <a:t> framework-</a:t>
            </a:r>
            <a:r>
              <a:rPr lang="en-US" dirty="0" err="1">
                <a:solidFill>
                  <a:schemeClr val="bg1"/>
                </a:solidFill>
              </a:rPr>
              <a:t>uri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8347" y="563247"/>
            <a:ext cx="7355073" cy="5731505"/>
          </a:xfrm>
        </p:spPr>
        <p:txBody>
          <a:bodyPr>
            <a:normAutofit/>
          </a:bodyPr>
          <a:lstStyle/>
          <a:p>
            <a:r>
              <a:rPr lang="en-US" sz="3600" b="0" cap="none" dirty="0"/>
              <a:t>Website:</a:t>
            </a:r>
            <a:r>
              <a:rPr lang="en-US" sz="3200" b="0" cap="none" dirty="0"/>
              <a:t> </a:t>
            </a:r>
            <a:r>
              <a:rPr lang="en-US" sz="2000" b="0" cap="none" dirty="0">
                <a:latin typeface="+mn-lt"/>
              </a:rPr>
              <a:t>https://www.youtube.com/</a:t>
            </a:r>
            <a:br>
              <a:rPr lang="en-US" sz="2000" b="0" cap="none" dirty="0">
                <a:latin typeface="+mn-lt"/>
              </a:rPr>
            </a:br>
            <a:br>
              <a:rPr lang="en-US" sz="2000" b="0" cap="none" dirty="0">
                <a:latin typeface="+mn-lt"/>
              </a:rPr>
            </a:br>
            <a:r>
              <a:rPr lang="en-US" sz="2400" b="0" cap="none" dirty="0">
                <a:latin typeface="+mn-lt"/>
              </a:rPr>
              <a:t>TC1: </a:t>
            </a:r>
            <a:r>
              <a:rPr lang="en-US" sz="2000" b="0" cap="none" dirty="0">
                <a:latin typeface="+mn-lt"/>
              </a:rPr>
              <a:t>Make sure the YT home page loads in</a:t>
            </a:r>
            <a:br>
              <a:rPr lang="en-US" sz="2400" b="0" cap="none" dirty="0">
                <a:latin typeface="+mn-lt"/>
              </a:rPr>
            </a:br>
            <a:r>
              <a:rPr lang="en-US" sz="2400" b="0" cap="none" dirty="0">
                <a:latin typeface="+mn-lt"/>
              </a:rPr>
              <a:t>TC2: </a:t>
            </a:r>
            <a:r>
              <a:rPr lang="en-US" sz="2000" b="0" cap="none" dirty="0">
                <a:latin typeface="+mn-lt"/>
              </a:rPr>
              <a:t>Check the search bar’s availability</a:t>
            </a:r>
            <a:br>
              <a:rPr lang="en-US" sz="2400" b="0" cap="none" dirty="0">
                <a:latin typeface="+mn-lt"/>
              </a:rPr>
            </a:br>
            <a:r>
              <a:rPr lang="en-US" sz="2400" b="0" cap="none" dirty="0">
                <a:latin typeface="+mn-lt"/>
              </a:rPr>
              <a:t>TC3: </a:t>
            </a:r>
            <a:r>
              <a:rPr lang="en-US" sz="2000" b="0" cap="none" dirty="0">
                <a:latin typeface="+mn-lt"/>
              </a:rPr>
              <a:t>Search for a video and check that it is listed in the results</a:t>
            </a:r>
            <a:br>
              <a:rPr lang="en-US" sz="2000" b="0" cap="none" dirty="0">
                <a:latin typeface="+mn-lt"/>
              </a:rPr>
            </a:br>
            <a:r>
              <a:rPr lang="en-US" sz="2400" b="0" cap="none" dirty="0">
                <a:latin typeface="+mn-lt"/>
              </a:rPr>
              <a:t>TC4: </a:t>
            </a:r>
            <a:r>
              <a:rPr lang="en-US" sz="2000" b="0" cap="none" dirty="0">
                <a:latin typeface="+mn-lt"/>
              </a:rPr>
              <a:t>Open the video and assert its web address</a:t>
            </a:r>
            <a:br>
              <a:rPr lang="en-US" sz="2000" b="0" cap="none" dirty="0">
                <a:latin typeface="+mn-lt"/>
              </a:rPr>
            </a:br>
            <a:br>
              <a:rPr lang="en-US" sz="2000" b="0" cap="none" dirty="0">
                <a:latin typeface="+mn-lt"/>
              </a:rPr>
            </a:br>
            <a:br>
              <a:rPr lang="en-US" sz="2000" b="0" cap="none" dirty="0">
                <a:latin typeface="+mn-lt"/>
              </a:rPr>
            </a:br>
            <a:br>
              <a:rPr lang="en-US" sz="2000" b="0" cap="none" dirty="0">
                <a:latin typeface="+mn-lt"/>
              </a:rPr>
            </a:br>
            <a:r>
              <a:rPr lang="en-US" sz="3600" b="0" cap="none" dirty="0"/>
              <a:t>Website:</a:t>
            </a:r>
            <a:r>
              <a:rPr lang="en-US" sz="3200" b="0" cap="none" dirty="0"/>
              <a:t> </a:t>
            </a:r>
            <a:r>
              <a:rPr lang="en-US" sz="2000" b="0" cap="none" dirty="0">
                <a:latin typeface="+mn-lt"/>
              </a:rPr>
              <a:t>https://jsonplaceholder.typicode.com/users</a:t>
            </a:r>
            <a:br>
              <a:rPr lang="en-US" sz="2000" b="0" cap="none" dirty="0">
                <a:latin typeface="+mn-lt"/>
              </a:rPr>
            </a:br>
            <a:br>
              <a:rPr lang="en-US" sz="2000" b="0" cap="none" dirty="0">
                <a:latin typeface="+mn-lt"/>
              </a:rPr>
            </a:br>
            <a:r>
              <a:rPr lang="en-US" sz="2400" b="0" cap="none" dirty="0">
                <a:latin typeface="+mn-lt"/>
              </a:rPr>
              <a:t>TC1:</a:t>
            </a:r>
            <a:r>
              <a:rPr lang="en-US" sz="2000" b="0" cap="none" dirty="0">
                <a:latin typeface="+mn-lt"/>
              </a:rPr>
              <a:t> Assert the POST status code (201)</a:t>
            </a:r>
            <a:br>
              <a:rPr lang="en-US" sz="2000" b="0" cap="none" dirty="0">
                <a:latin typeface="+mn-lt"/>
              </a:rPr>
            </a:br>
            <a:r>
              <a:rPr lang="en-US" sz="2400" b="0" cap="none" dirty="0">
                <a:latin typeface="+mn-lt"/>
              </a:rPr>
              <a:t>TC2-5:</a:t>
            </a:r>
            <a:r>
              <a:rPr lang="en-US" sz="2000" b="0" cap="none" dirty="0">
                <a:latin typeface="+mn-lt"/>
              </a:rPr>
              <a:t> Cross-check received data with the expected values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5039" y="123195"/>
            <a:ext cx="6594768" cy="195152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</a:rPr>
              <a:t>Scenarios &amp; Test Cases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6075" y="450156"/>
            <a:ext cx="9447282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Cookies:</a:t>
            </a:r>
          </a:p>
          <a:p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in care website-urile testate </a:t>
            </a:r>
            <a:r>
              <a:rPr lang="en-US" dirty="0" err="1"/>
              <a:t>risca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deschida</a:t>
            </a:r>
            <a:r>
              <a:rPr lang="en-US" dirty="0"/>
              <a:t> </a:t>
            </a:r>
            <a:r>
              <a:rPr lang="en-US" dirty="0" err="1"/>
              <a:t>interfata</a:t>
            </a:r>
            <a:r>
              <a:rPr lang="en-US" dirty="0"/>
              <a:t> de accept/decline cookies,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folosim</a:t>
            </a:r>
            <a:r>
              <a:rPr lang="en-US" dirty="0"/>
              <a:t> o </a:t>
            </a:r>
            <a:r>
              <a:rPr lang="en-US" dirty="0" err="1"/>
              <a:t>structura</a:t>
            </a:r>
            <a:r>
              <a:rPr lang="en-US" dirty="0"/>
              <a:t> de try/catch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trece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 indifferent de </a:t>
            </a:r>
            <a:r>
              <a:rPr lang="en-US" dirty="0" err="1"/>
              <a:t>situatie</a:t>
            </a:r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954696" y="4818957"/>
            <a:ext cx="9039061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intram</a:t>
            </a:r>
            <a:r>
              <a:rPr lang="en-US" dirty="0"/>
              <a:t> in </a:t>
            </a:r>
            <a:r>
              <a:rPr lang="en-US" dirty="0" err="1"/>
              <a:t>cazul</a:t>
            </a:r>
            <a:r>
              <a:rPr lang="en-US" dirty="0"/>
              <a:t> 1 (try)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incercam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apasam</a:t>
            </a:r>
            <a:r>
              <a:rPr lang="en-US" dirty="0"/>
              <a:t> pe </a:t>
            </a:r>
            <a:r>
              <a:rPr lang="en-US" dirty="0" err="1"/>
              <a:t>butonul</a:t>
            </a:r>
            <a:r>
              <a:rPr lang="en-US" dirty="0"/>
              <a:t> de accept al </a:t>
            </a:r>
            <a:r>
              <a:rPr lang="en-US" dirty="0" err="1"/>
              <a:t>interfetei</a:t>
            </a:r>
            <a:r>
              <a:rPr lang="en-US" dirty="0"/>
              <a:t>.</a:t>
            </a:r>
          </a:p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in care </a:t>
            </a:r>
            <a:r>
              <a:rPr lang="en-US" dirty="0" err="1"/>
              <a:t>aceasta</a:t>
            </a:r>
            <a:r>
              <a:rPr lang="en-US" dirty="0"/>
              <a:t> nu </a:t>
            </a:r>
            <a:r>
              <a:rPr lang="en-US" dirty="0" err="1"/>
              <a:t>apare</a:t>
            </a:r>
            <a:r>
              <a:rPr lang="en-US" dirty="0"/>
              <a:t>, </a:t>
            </a:r>
            <a:r>
              <a:rPr lang="en-US" dirty="0" err="1"/>
              <a:t>trecem</a:t>
            </a:r>
            <a:r>
              <a:rPr lang="en-US" dirty="0"/>
              <a:t> la </a:t>
            </a:r>
            <a:r>
              <a:rPr lang="en-US" dirty="0" err="1"/>
              <a:t>cazul</a:t>
            </a:r>
            <a:r>
              <a:rPr lang="en-US" dirty="0"/>
              <a:t> 2 (catch),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declanseaza</a:t>
            </a:r>
            <a:r>
              <a:rPr lang="en-US" dirty="0"/>
              <a:t> o </a:t>
            </a:r>
            <a:r>
              <a:rPr lang="en-US" dirty="0" err="1"/>
              <a:t>inofensiva</a:t>
            </a:r>
            <a:r>
              <a:rPr lang="en-US" dirty="0"/>
              <a:t> </a:t>
            </a:r>
            <a:r>
              <a:rPr lang="en-US" dirty="0" err="1"/>
              <a:t>exceptie</a:t>
            </a:r>
            <a:r>
              <a:rPr lang="en-US" dirty="0"/>
              <a:t> “Exception e” </a:t>
            </a:r>
            <a:r>
              <a:rPr lang="en-US" dirty="0" err="1"/>
              <a:t>definita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afisare</a:t>
            </a:r>
            <a:r>
              <a:rPr lang="en-US" dirty="0"/>
              <a:t> in </a:t>
            </a:r>
            <a:r>
              <a:rPr lang="en-US" dirty="0" err="1"/>
              <a:t>consola</a:t>
            </a:r>
            <a:r>
              <a:rPr lang="en-US" dirty="0"/>
              <a:t> a </a:t>
            </a:r>
            <a:r>
              <a:rPr lang="en-US" dirty="0" err="1"/>
              <a:t>mesajului</a:t>
            </a:r>
            <a:r>
              <a:rPr lang="en-US" dirty="0"/>
              <a:t> “Cookies already handled”, </a:t>
            </a:r>
            <a:r>
              <a:rPr lang="en-US" dirty="0" err="1"/>
              <a:t>trecand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 cu </a:t>
            </a:r>
            <a:r>
              <a:rPr lang="en-US" dirty="0" err="1"/>
              <a:t>testul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6749B-4421-F8C1-70F1-8D8B54CC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44" y="2145060"/>
            <a:ext cx="9869082" cy="243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030109" y="226512"/>
            <a:ext cx="8837213" cy="300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API – TC1&amp;2:</a:t>
            </a:r>
          </a:p>
          <a:p>
            <a:pPr marL="0" indent="0">
              <a:buNone/>
            </a:pPr>
            <a:r>
              <a:rPr lang="en-US" sz="2000" dirty="0" err="1"/>
              <a:t>Dupa</a:t>
            </a:r>
            <a:r>
              <a:rPr lang="en-US" sz="2000" dirty="0"/>
              <a:t> </a:t>
            </a:r>
            <a:r>
              <a:rPr lang="en-US" sz="2000" dirty="0" err="1"/>
              <a:t>deschiderea</a:t>
            </a:r>
            <a:r>
              <a:rPr lang="en-US" sz="2000" dirty="0"/>
              <a:t> </a:t>
            </a:r>
            <a:r>
              <a:rPr lang="en-US" sz="2000" dirty="0" err="1"/>
              <a:t>paginii</a:t>
            </a:r>
            <a:r>
              <a:rPr lang="en-US" sz="2000" dirty="0"/>
              <a:t>, </a:t>
            </a:r>
            <a:r>
              <a:rPr lang="en-US" sz="2000" dirty="0" err="1"/>
              <a:t>verificam</a:t>
            </a:r>
            <a:r>
              <a:rPr lang="en-US" sz="2000" dirty="0"/>
              <a:t> ca logo-</a:t>
            </a:r>
            <a:r>
              <a:rPr lang="en-US" sz="2000" dirty="0" err="1"/>
              <a:t>ul</a:t>
            </a:r>
            <a:r>
              <a:rPr lang="en-US" sz="2000" dirty="0"/>
              <a:t> YouTube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afisat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utilizarea</a:t>
            </a:r>
            <a:r>
              <a:rPr lang="en-US" sz="2000" dirty="0"/>
              <a:t> </a:t>
            </a:r>
            <a:r>
              <a:rPr lang="en-US" sz="2000" dirty="0" err="1"/>
              <a:t>functiei</a:t>
            </a:r>
            <a:r>
              <a:rPr lang="en-US" sz="2000" dirty="0"/>
              <a:t> “.</a:t>
            </a:r>
            <a:r>
              <a:rPr lang="en-US" sz="2000" dirty="0" err="1"/>
              <a:t>isDisplayed</a:t>
            </a:r>
            <a:r>
              <a:rPr lang="en-US" sz="2000" dirty="0"/>
              <a:t>()”, </a:t>
            </a:r>
            <a:r>
              <a:rPr lang="en-US" sz="2000" dirty="0" err="1"/>
              <a:t>pentru</a:t>
            </a:r>
            <a:r>
              <a:rPr lang="en-US" sz="2000" dirty="0"/>
              <a:t> a ne </a:t>
            </a:r>
            <a:r>
              <a:rPr lang="en-US" sz="2000" dirty="0" err="1"/>
              <a:t>asigura</a:t>
            </a:r>
            <a:r>
              <a:rPr lang="en-US" sz="2000" dirty="0"/>
              <a:t> ca link-</a:t>
            </a:r>
            <a:r>
              <a:rPr lang="en-US" sz="2000" dirty="0" err="1"/>
              <a:t>ul</a:t>
            </a:r>
            <a:r>
              <a:rPr lang="en-US" sz="2000" dirty="0"/>
              <a:t> </a:t>
            </a:r>
            <a:r>
              <a:rPr lang="en-US" sz="2000" dirty="0" err="1"/>
              <a:t>functioneaza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duce </a:t>
            </a:r>
            <a:r>
              <a:rPr lang="en-US" sz="2000" dirty="0" err="1"/>
              <a:t>intradevar</a:t>
            </a:r>
            <a:r>
              <a:rPr lang="en-US" sz="2000" dirty="0"/>
              <a:t> </a:t>
            </a:r>
            <a:r>
              <a:rPr lang="en-US" sz="2000" dirty="0" err="1"/>
              <a:t>catre</a:t>
            </a:r>
            <a:r>
              <a:rPr lang="en-US" sz="2000" dirty="0"/>
              <a:t> YouTube.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Astfel</a:t>
            </a:r>
            <a:r>
              <a:rPr lang="en-US" sz="2000" dirty="0"/>
              <a:t>, </a:t>
            </a:r>
            <a:r>
              <a:rPr lang="en-US" sz="2000" dirty="0" err="1"/>
              <a:t>combinam</a:t>
            </a:r>
            <a:r>
              <a:rPr lang="en-US" sz="2000" dirty="0"/>
              <a:t> “</a:t>
            </a:r>
            <a:r>
              <a:rPr lang="en-US" sz="2000" dirty="0" err="1"/>
              <a:t>assertTrue</a:t>
            </a:r>
            <a:r>
              <a:rPr lang="en-US" sz="2000" dirty="0"/>
              <a:t>”, care </a:t>
            </a:r>
            <a:r>
              <a:rPr lang="en-US" sz="2000" dirty="0" err="1"/>
              <a:t>verifica</a:t>
            </a:r>
            <a:r>
              <a:rPr lang="en-US" sz="2000" dirty="0"/>
              <a:t> </a:t>
            </a:r>
            <a:r>
              <a:rPr lang="en-US" sz="2000" dirty="0" err="1"/>
              <a:t>conditia</a:t>
            </a:r>
            <a:r>
              <a:rPr lang="en-US" sz="2000" dirty="0"/>
              <a:t> </a:t>
            </a:r>
            <a:r>
              <a:rPr lang="en-US" sz="2000" dirty="0" err="1"/>
              <a:t>impusa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fie </a:t>
            </a:r>
            <a:r>
              <a:rPr lang="en-US" sz="2000" dirty="0" err="1"/>
              <a:t>adevarata</a:t>
            </a:r>
            <a:r>
              <a:rPr lang="en-US" sz="2000" dirty="0"/>
              <a:t> </a:t>
            </a:r>
            <a:r>
              <a:rPr lang="en-US" sz="2000" i="1" dirty="0"/>
              <a:t>(cu </a:t>
            </a:r>
            <a:r>
              <a:rPr lang="en-US" sz="2000" i="1" dirty="0" err="1"/>
              <a:t>eroare</a:t>
            </a:r>
            <a:r>
              <a:rPr lang="en-US" sz="2000" i="1" dirty="0"/>
              <a:t> in </a:t>
            </a:r>
            <a:r>
              <a:rPr lang="en-US" sz="2000" i="1" dirty="0" err="1"/>
              <a:t>cazul</a:t>
            </a:r>
            <a:r>
              <a:rPr lang="en-US" sz="2000" i="1" dirty="0"/>
              <a:t> in care se </a:t>
            </a:r>
            <a:r>
              <a:rPr lang="en-US" sz="2000" i="1" dirty="0" err="1"/>
              <a:t>dovedeste</a:t>
            </a:r>
            <a:r>
              <a:rPr lang="en-US" sz="2000" i="1" dirty="0"/>
              <a:t> a fi falsa) </a:t>
            </a:r>
            <a:r>
              <a:rPr lang="en-US" sz="2000" dirty="0"/>
              <a:t>, </a:t>
            </a:r>
            <a:r>
              <a:rPr lang="en-US" sz="2000" dirty="0" err="1"/>
              <a:t>impreuna</a:t>
            </a:r>
            <a:r>
              <a:rPr lang="en-US" sz="2000" dirty="0"/>
              <a:t> cu “.</a:t>
            </a:r>
            <a:r>
              <a:rPr lang="en-US" sz="2000" dirty="0" err="1"/>
              <a:t>isDisplayed</a:t>
            </a:r>
            <a:r>
              <a:rPr lang="en-US" sz="2000" dirty="0"/>
              <a:t>()”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trece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departe</a:t>
            </a:r>
            <a:r>
              <a:rPr lang="en-US" sz="2000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02571" y="5280712"/>
            <a:ext cx="8572593" cy="2900334"/>
          </a:xfrm>
        </p:spPr>
        <p:txBody>
          <a:bodyPr>
            <a:normAutofit/>
          </a:bodyPr>
          <a:lstStyle/>
          <a:p>
            <a:r>
              <a:rPr lang="en-US" sz="2000" dirty="0" err="1"/>
              <a:t>Verificam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prezenta</a:t>
            </a:r>
            <a:r>
              <a:rPr lang="en-US" sz="2000" dirty="0"/>
              <a:t> </a:t>
            </a:r>
            <a:r>
              <a:rPr lang="en-US" sz="2000" dirty="0" err="1"/>
              <a:t>barii</a:t>
            </a:r>
            <a:r>
              <a:rPr lang="en-US" sz="2000" dirty="0"/>
              <a:t> de </a:t>
            </a:r>
            <a:r>
              <a:rPr lang="en-US" sz="2000" dirty="0" err="1"/>
              <a:t>cautare</a:t>
            </a:r>
            <a:r>
              <a:rPr lang="en-US" sz="2000" dirty="0"/>
              <a:t>/search, tot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utilizarea</a:t>
            </a:r>
            <a:r>
              <a:rPr lang="en-US" sz="2000" dirty="0"/>
              <a:t> </a:t>
            </a:r>
            <a:r>
              <a:rPr lang="en-US" sz="2000" dirty="0" err="1"/>
              <a:t>functiei</a:t>
            </a:r>
            <a:r>
              <a:rPr lang="en-US" sz="2000" dirty="0"/>
              <a:t> “.</a:t>
            </a:r>
            <a:r>
              <a:rPr lang="en-US" sz="2000" dirty="0" err="1"/>
              <a:t>isDisplayed</a:t>
            </a:r>
            <a:r>
              <a:rPr lang="en-US" sz="2000" dirty="0"/>
              <a:t>()”,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asertarea</a:t>
            </a:r>
            <a:r>
              <a:rPr lang="en-US" sz="2000" dirty="0"/>
              <a:t> </a:t>
            </a:r>
            <a:r>
              <a:rPr lang="en-US" sz="2000" dirty="0" err="1"/>
              <a:t>raspunsului</a:t>
            </a:r>
            <a:r>
              <a:rPr lang="en-US" sz="2000" dirty="0"/>
              <a:t> cu “</a:t>
            </a:r>
            <a:r>
              <a:rPr lang="en-US" sz="2000" dirty="0" err="1"/>
              <a:t>assertTrue</a:t>
            </a:r>
            <a:r>
              <a:rPr lang="en-US" sz="2000" dirty="0"/>
              <a:t>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A42EC-E672-E835-386C-663DBCD6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571" y="2760959"/>
            <a:ext cx="8792817" cy="21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05E7F1B0-85C1-B564-5AC3-0624ADCC2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4750" y="53890"/>
            <a:ext cx="9747250" cy="2391136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API - TC3: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chemeClr val="bg1"/>
                </a:solidFill>
              </a:rPr>
              <a:t>Facem</a:t>
            </a:r>
            <a:r>
              <a:rPr lang="en-US" dirty="0">
                <a:solidFill>
                  <a:schemeClr val="bg1"/>
                </a:solidFill>
              </a:rPr>
              <a:t> un search </a:t>
            </a:r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melodia</a:t>
            </a:r>
            <a:r>
              <a:rPr lang="en-US" dirty="0">
                <a:solidFill>
                  <a:schemeClr val="bg1"/>
                </a:solidFill>
              </a:rPr>
              <a:t> “Dragostea din </a:t>
            </a:r>
            <a:r>
              <a:rPr lang="en-US" dirty="0" err="1">
                <a:solidFill>
                  <a:schemeClr val="bg1"/>
                </a:solidFill>
              </a:rPr>
              <a:t>Tei</a:t>
            </a:r>
            <a:r>
              <a:rPr lang="en-US" dirty="0">
                <a:solidFill>
                  <a:schemeClr val="bg1"/>
                </a:solidFill>
              </a:rPr>
              <a:t>” </a:t>
            </a:r>
            <a:r>
              <a:rPr lang="en-US" dirty="0" err="1">
                <a:solidFill>
                  <a:schemeClr val="bg1"/>
                </a:solidFill>
              </a:rPr>
              <a:t>prin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introducerea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textului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casuta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cautare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folosita</a:t>
            </a:r>
            <a:r>
              <a:rPr lang="en-US" dirty="0">
                <a:solidFill>
                  <a:schemeClr val="bg1"/>
                </a:solidFill>
              </a:rPr>
              <a:t> anterior,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trimiterea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tastei</a:t>
            </a:r>
            <a:r>
              <a:rPr lang="en-US" dirty="0">
                <a:solidFill>
                  <a:schemeClr val="bg1"/>
                </a:solidFill>
              </a:rPr>
              <a:t> “ENTER” </a:t>
            </a:r>
            <a:r>
              <a:rPr lang="en-US" dirty="0" err="1">
                <a:solidFill>
                  <a:schemeClr val="bg1"/>
                </a:solidFill>
              </a:rPr>
              <a:t>prin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intermediul</a:t>
            </a:r>
            <a:r>
              <a:rPr lang="en-US" dirty="0">
                <a:solidFill>
                  <a:schemeClr val="bg1"/>
                </a:solidFill>
              </a:rPr>
              <a:t> “.</a:t>
            </a:r>
            <a:r>
              <a:rPr lang="en-US" dirty="0" err="1">
                <a:solidFill>
                  <a:schemeClr val="bg1"/>
                </a:solidFill>
              </a:rPr>
              <a:t>sendKeys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Keys.ENTER</a:t>
            </a:r>
            <a:r>
              <a:rPr lang="en-US" dirty="0">
                <a:solidFill>
                  <a:schemeClr val="bg1"/>
                </a:solidFill>
              </a:rPr>
              <a:t>)”.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FFE99-F2EA-CC90-C286-2743D2D375E3}"/>
              </a:ext>
            </a:extLst>
          </p:cNvPr>
          <p:cNvSpPr txBox="1"/>
          <p:nvPr/>
        </p:nvSpPr>
        <p:spPr>
          <a:xfrm>
            <a:off x="5685184" y="4250131"/>
            <a:ext cx="6506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</a:rPr>
              <a:t>Odata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incarcata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pagina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asertam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titlul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melodiei</a:t>
            </a:r>
            <a:r>
              <a:rPr lang="en-US" sz="2000" dirty="0">
                <a:solidFill>
                  <a:schemeClr val="bg1"/>
                </a:solidFill>
              </a:rPr>
              <a:t> cu </a:t>
            </a:r>
            <a:r>
              <a:rPr lang="en-US" sz="2000" dirty="0" err="1">
                <a:solidFill>
                  <a:schemeClr val="bg1"/>
                </a:solidFill>
              </a:rPr>
              <a:t>titlurile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gasite</a:t>
            </a:r>
            <a:r>
              <a:rPr lang="en-US" sz="2000" dirty="0">
                <a:solidFill>
                  <a:schemeClr val="bg1"/>
                </a:solidFill>
              </a:rPr>
              <a:t> pe </a:t>
            </a:r>
            <a:r>
              <a:rPr lang="en-US" sz="2000" dirty="0" err="1">
                <a:solidFill>
                  <a:schemeClr val="bg1"/>
                </a:solidFill>
              </a:rPr>
              <a:t>pagina</a:t>
            </a:r>
            <a:r>
              <a:rPr lang="en-US" sz="2000" dirty="0">
                <a:solidFill>
                  <a:schemeClr val="bg1"/>
                </a:solidFill>
              </a:rPr>
              <a:t>, in </a:t>
            </a:r>
            <a:r>
              <a:rPr lang="en-US" sz="2000" dirty="0" err="1">
                <a:solidFill>
                  <a:schemeClr val="bg1"/>
                </a:solidFill>
              </a:rPr>
              <a:t>ideea</a:t>
            </a:r>
            <a:r>
              <a:rPr lang="en-US" sz="2000" dirty="0">
                <a:solidFill>
                  <a:schemeClr val="bg1"/>
                </a:solidFill>
              </a:rPr>
              <a:t> de a </a:t>
            </a:r>
            <a:r>
              <a:rPr lang="en-US" sz="2000" dirty="0" err="1">
                <a:solidFill>
                  <a:schemeClr val="bg1"/>
                </a:solidFill>
              </a:rPr>
              <a:t>verifica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prezenta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clipului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celor</a:t>
            </a:r>
            <a:r>
              <a:rPr lang="en-US" sz="2000" dirty="0">
                <a:solidFill>
                  <a:schemeClr val="bg1"/>
                </a:solidFill>
              </a:rPr>
              <a:t> de la O-zone in </a:t>
            </a:r>
            <a:r>
              <a:rPr lang="en-US" sz="2000" dirty="0" err="1">
                <a:solidFill>
                  <a:schemeClr val="bg1"/>
                </a:solidFill>
              </a:rPr>
              <a:t>lista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rezultatelor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5809D-AF7E-B671-12F6-9B828ADFC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7" y="1848678"/>
            <a:ext cx="9469320" cy="2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188" y="790006"/>
            <a:ext cx="7606895" cy="202996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API – TC4: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84341" y="4324350"/>
            <a:ext cx="8022531" cy="3121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final, </a:t>
            </a:r>
            <a:r>
              <a:rPr lang="en-US" sz="2000" dirty="0" err="1"/>
              <a:t>deschidem</a:t>
            </a:r>
            <a:r>
              <a:rPr lang="en-US" sz="2000" dirty="0"/>
              <a:t> </a:t>
            </a:r>
            <a:r>
              <a:rPr lang="en-US" sz="2000" dirty="0" err="1"/>
              <a:t>videoclipul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verificam</a:t>
            </a:r>
            <a:r>
              <a:rPr lang="en-US" sz="2000" dirty="0"/>
              <a:t> </a:t>
            </a:r>
            <a:r>
              <a:rPr lang="en-US" sz="2000" dirty="0" err="1"/>
              <a:t>daca</a:t>
            </a:r>
            <a:r>
              <a:rPr lang="en-US" sz="2000" dirty="0"/>
              <a:t> </a:t>
            </a:r>
            <a:r>
              <a:rPr lang="en-US" sz="2000" dirty="0" err="1"/>
              <a:t>adresa</a:t>
            </a:r>
            <a:r>
              <a:rPr lang="en-US" sz="2000" dirty="0"/>
              <a:t> web a </a:t>
            </a:r>
            <a:r>
              <a:rPr lang="en-US" sz="2000" dirty="0" err="1"/>
              <a:t>acestuia</a:t>
            </a:r>
            <a:r>
              <a:rPr lang="en-US" sz="2000" dirty="0"/>
              <a:t> se </a:t>
            </a:r>
            <a:r>
              <a:rPr lang="en-US" sz="2000" dirty="0" err="1"/>
              <a:t>potriveste</a:t>
            </a:r>
            <a:r>
              <a:rPr lang="en-US" sz="2000" dirty="0"/>
              <a:t> cu link-</a:t>
            </a:r>
            <a:r>
              <a:rPr lang="en-US" sz="2000" dirty="0" err="1"/>
              <a:t>ul</a:t>
            </a:r>
            <a:r>
              <a:rPr lang="en-US" sz="2000" dirty="0"/>
              <a:t> pe care stim ca </a:t>
            </a:r>
            <a:r>
              <a:rPr lang="en-US" sz="2000" dirty="0" err="1"/>
              <a:t>ar</a:t>
            </a:r>
            <a:r>
              <a:rPr lang="en-US" sz="2000" dirty="0"/>
              <a:t> </a:t>
            </a:r>
            <a:r>
              <a:rPr lang="en-US" sz="2000" dirty="0" err="1"/>
              <a:t>trebui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il </a:t>
            </a:r>
            <a:r>
              <a:rPr lang="en-US" sz="2000" dirty="0" err="1"/>
              <a:t>aibe</a:t>
            </a:r>
            <a:r>
              <a:rPr lang="en-US" sz="2000" dirty="0"/>
              <a:t>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Facem</a:t>
            </a:r>
            <a:r>
              <a:rPr lang="en-US" sz="2000" dirty="0"/>
              <a:t> </a:t>
            </a:r>
            <a:r>
              <a:rPr lang="en-US" sz="2000" dirty="0" err="1"/>
              <a:t>acest</a:t>
            </a:r>
            <a:r>
              <a:rPr lang="en-US" sz="2000" dirty="0"/>
              <a:t> </a:t>
            </a:r>
            <a:r>
              <a:rPr lang="en-US" sz="2000" dirty="0" err="1"/>
              <a:t>lucru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utilizarea</a:t>
            </a:r>
            <a:r>
              <a:rPr lang="en-US" sz="2000" dirty="0"/>
              <a:t> </a:t>
            </a:r>
            <a:r>
              <a:rPr lang="en-US" sz="2000" dirty="0" err="1"/>
              <a:t>functiei</a:t>
            </a:r>
            <a:r>
              <a:rPr lang="en-US" sz="2000" dirty="0"/>
              <a:t> “.</a:t>
            </a:r>
            <a:r>
              <a:rPr lang="en-US" sz="2000" dirty="0" err="1"/>
              <a:t>getCurrentUrl</a:t>
            </a:r>
            <a:r>
              <a:rPr lang="en-US" sz="2000" dirty="0"/>
              <a:t>()”,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asertia</a:t>
            </a:r>
            <a:r>
              <a:rPr lang="en-US" sz="2000" dirty="0"/>
              <a:t> </a:t>
            </a:r>
            <a:r>
              <a:rPr lang="en-US" sz="2000" dirty="0" err="1"/>
              <a:t>rezultatului</a:t>
            </a:r>
            <a:r>
              <a:rPr lang="en-US" sz="2000" dirty="0"/>
              <a:t> cu link-</a:t>
            </a:r>
            <a:r>
              <a:rPr lang="en-US" sz="2000" dirty="0" err="1"/>
              <a:t>ul</a:t>
            </a:r>
            <a:r>
              <a:rPr lang="en-US" sz="2000" dirty="0"/>
              <a:t> </a:t>
            </a:r>
            <a:r>
              <a:rPr lang="en-US" sz="2000" dirty="0" err="1"/>
              <a:t>predeterminat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“</a:t>
            </a:r>
            <a:r>
              <a:rPr lang="en-US" sz="2000" dirty="0" err="1"/>
              <a:t>assertEquals</a:t>
            </a:r>
            <a:r>
              <a:rPr lang="en-US" sz="2000" dirty="0"/>
              <a:t>”.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A14FCEC-A289-CC3D-2276-D2E56E4C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773019"/>
            <a:ext cx="11004550" cy="20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22" y="514298"/>
            <a:ext cx="106680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DB – TC1: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250" y="1177080"/>
            <a:ext cx="5073650" cy="5452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</a:rPr>
              <a:t>Pentru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testele</a:t>
            </a:r>
            <a:r>
              <a:rPr lang="en-US" sz="2000" dirty="0">
                <a:solidFill>
                  <a:schemeClr val="accent1"/>
                </a:solidFill>
              </a:rPr>
              <a:t> de </a:t>
            </a:r>
            <a:r>
              <a:rPr lang="en-US" sz="2000" dirty="0" err="1">
                <a:solidFill>
                  <a:schemeClr val="accent1"/>
                </a:solidFill>
              </a:rPr>
              <a:t>DataBase</a:t>
            </a:r>
            <a:r>
              <a:rPr lang="en-US" sz="2000" dirty="0">
                <a:solidFill>
                  <a:schemeClr val="accent1"/>
                </a:solidFill>
              </a:rPr>
              <a:t>, o </a:t>
            </a:r>
            <a:r>
              <a:rPr lang="en-US" sz="2000" dirty="0" err="1">
                <a:solidFill>
                  <a:schemeClr val="accent1"/>
                </a:solidFill>
              </a:rPr>
              <a:t>sa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utilizam</a:t>
            </a:r>
            <a:r>
              <a:rPr lang="en-US" sz="2000" dirty="0">
                <a:solidFill>
                  <a:schemeClr val="accent1"/>
                </a:solidFill>
              </a:rPr>
              <a:t> link-</a:t>
            </a:r>
            <a:r>
              <a:rPr lang="en-US" sz="2000" dirty="0" err="1">
                <a:solidFill>
                  <a:schemeClr val="accent1"/>
                </a:solidFill>
              </a:rPr>
              <a:t>ul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dirty="0">
                <a:solidFill>
                  <a:schemeClr val="accent1"/>
                </a:solidFill>
                <a:hlinkClick r:id="rId3"/>
              </a:rPr>
              <a:t>https://jsonplaceholder.typicode.com/users</a:t>
            </a:r>
            <a:endParaRPr lang="en-US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</a:rPr>
              <a:t>Astfel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initializam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variabilele</a:t>
            </a:r>
            <a:r>
              <a:rPr lang="en-US" sz="2000" dirty="0">
                <a:solidFill>
                  <a:schemeClr val="accent1"/>
                </a:solidFill>
              </a:rPr>
              <a:t> “</a:t>
            </a:r>
            <a:r>
              <a:rPr lang="en-US" sz="2000" dirty="0" err="1">
                <a:solidFill>
                  <a:schemeClr val="accent1"/>
                </a:solidFill>
              </a:rPr>
              <a:t>requestBody</a:t>
            </a:r>
            <a:r>
              <a:rPr lang="en-US" sz="2000" dirty="0">
                <a:solidFill>
                  <a:schemeClr val="accent1"/>
                </a:solidFill>
              </a:rPr>
              <a:t>” </a:t>
            </a:r>
            <a:r>
              <a:rPr lang="en-US" sz="2000" dirty="0" err="1">
                <a:solidFill>
                  <a:schemeClr val="accent1"/>
                </a:solidFill>
              </a:rPr>
              <a:t>si</a:t>
            </a:r>
            <a:r>
              <a:rPr lang="en-US" sz="2000" dirty="0">
                <a:solidFill>
                  <a:schemeClr val="accent1"/>
                </a:solidFill>
              </a:rPr>
              <a:t> “response” cu </a:t>
            </a:r>
            <a:r>
              <a:rPr lang="en-US" sz="2000" dirty="0" err="1">
                <a:solidFill>
                  <a:schemeClr val="accent1"/>
                </a:solidFill>
              </a:rPr>
              <a:t>parametrii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doriti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In </a:t>
            </a:r>
            <a:r>
              <a:rPr lang="en-US" sz="2000" dirty="0" err="1">
                <a:solidFill>
                  <a:schemeClr val="accent1"/>
                </a:solidFill>
              </a:rPr>
              <a:t>cazul</a:t>
            </a:r>
            <a:r>
              <a:rPr lang="en-US" sz="2000" dirty="0">
                <a:solidFill>
                  <a:schemeClr val="accent1"/>
                </a:solidFill>
              </a:rPr>
              <a:t> de fata </a:t>
            </a:r>
            <a:r>
              <a:rPr lang="en-US" sz="2000" dirty="0" err="1">
                <a:solidFill>
                  <a:schemeClr val="accent1"/>
                </a:solidFill>
              </a:rPr>
              <a:t>avem</a:t>
            </a:r>
            <a:r>
              <a:rPr lang="en-US" sz="2000" dirty="0">
                <a:solidFill>
                  <a:schemeClr val="accent1"/>
                </a:solidFill>
              </a:rPr>
              <a:t>: &lt;phone; website; company name&gt; precum </a:t>
            </a:r>
            <a:r>
              <a:rPr lang="en-US" sz="2000" dirty="0" err="1">
                <a:solidFill>
                  <a:schemeClr val="accent1"/>
                </a:solidFill>
              </a:rPr>
              <a:t>si</a:t>
            </a:r>
            <a:r>
              <a:rPr lang="en-US" sz="2000" dirty="0">
                <a:solidFill>
                  <a:schemeClr val="accent1"/>
                </a:solidFill>
              </a:rPr>
              <a:t> &lt;header; body; post&gt;.</a:t>
            </a:r>
            <a:br>
              <a:rPr lang="en-US" sz="2000" dirty="0">
                <a:solidFill>
                  <a:schemeClr val="accent1"/>
                </a:solidFill>
              </a:rPr>
            </a:b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 err="1">
                <a:solidFill>
                  <a:schemeClr val="accent1"/>
                </a:solidFill>
              </a:rPr>
              <a:t>Dupa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utilizarea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functiei</a:t>
            </a:r>
            <a:r>
              <a:rPr lang="en-US" sz="2000" dirty="0">
                <a:solidFill>
                  <a:schemeClr val="accent1"/>
                </a:solidFill>
              </a:rPr>
              <a:t> de “POST” (</a:t>
            </a:r>
            <a:r>
              <a:rPr lang="en-US" sz="2000" dirty="0" err="1">
                <a:solidFill>
                  <a:schemeClr val="accent1"/>
                </a:solidFill>
              </a:rPr>
              <a:t>subordonat</a:t>
            </a:r>
            <a:r>
              <a:rPr lang="en-US" sz="2000" dirty="0">
                <a:solidFill>
                  <a:schemeClr val="accent1"/>
                </a:solidFill>
              </a:rPr>
              <a:t> la “response”), </a:t>
            </a:r>
            <a:r>
              <a:rPr lang="en-US" sz="2000" dirty="0" err="1">
                <a:solidFill>
                  <a:schemeClr val="accent1"/>
                </a:solidFill>
              </a:rPr>
              <a:t>verificam</a:t>
            </a:r>
            <a:r>
              <a:rPr lang="en-US" sz="2000" dirty="0">
                <a:solidFill>
                  <a:schemeClr val="accent1"/>
                </a:solidFill>
              </a:rPr>
              <a:t> ca status code-</a:t>
            </a:r>
            <a:r>
              <a:rPr lang="en-US" sz="2000" dirty="0" err="1">
                <a:solidFill>
                  <a:schemeClr val="accent1"/>
                </a:solidFill>
              </a:rPr>
              <a:t>ul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afisat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sa</a:t>
            </a:r>
            <a:r>
              <a:rPr lang="en-US" sz="2000" dirty="0">
                <a:solidFill>
                  <a:schemeClr val="accent1"/>
                </a:solidFill>
              </a:rPr>
              <a:t> fie exact “201”, </a:t>
            </a:r>
            <a:r>
              <a:rPr lang="en-US" sz="2000" dirty="0" err="1">
                <a:solidFill>
                  <a:schemeClr val="accent1"/>
                </a:solidFill>
              </a:rPr>
              <a:t>indice</a:t>
            </a:r>
            <a:r>
              <a:rPr lang="en-US" sz="2000" dirty="0">
                <a:solidFill>
                  <a:schemeClr val="accent1"/>
                </a:solidFill>
              </a:rPr>
              <a:t> al </a:t>
            </a:r>
            <a:r>
              <a:rPr lang="en-US" sz="2000" dirty="0" err="1">
                <a:solidFill>
                  <a:schemeClr val="accent1"/>
                </a:solidFill>
              </a:rPr>
              <a:t>unui</a:t>
            </a:r>
            <a:r>
              <a:rPr lang="en-US" sz="2000" dirty="0">
                <a:solidFill>
                  <a:schemeClr val="accent1"/>
                </a:solidFill>
              </a:rPr>
              <a:t> request “POST” de success.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AFDDD-1EEF-E141-327B-26FC625BD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39" y="989063"/>
            <a:ext cx="6388212" cy="54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{9A8B684A-8C7C-40EE-8498-E9922607977D}tf33968143_win32</Template>
  <TotalTime>183</TotalTime>
  <Words>717</Words>
  <Application>Microsoft Office PowerPoint</Application>
  <PresentationFormat>Widescreen</PresentationFormat>
  <Paragraphs>56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Wingdings</vt:lpstr>
      <vt:lpstr>Custom</vt:lpstr>
      <vt:lpstr>API &amp; DB  Automated testing</vt:lpstr>
      <vt:lpstr>Cuprins:</vt:lpstr>
      <vt:lpstr>Ce Este Selenium?</vt:lpstr>
      <vt:lpstr>Website: https://www.youtube.com/  TC1: Make sure the YT home page loads in TC2: Check the search bar’s availability TC3: Search for a video and check that it is listed in the results TC4: Open the video and assert its web address    Website: https://jsonplaceholder.typicode.com/users  TC1: Assert the POST status code (201) TC2-5: Cross-check received data with the expected values</vt:lpstr>
      <vt:lpstr>PowerPoint Presentation</vt:lpstr>
      <vt:lpstr>PowerPoint Presentation</vt:lpstr>
      <vt:lpstr>PowerPoint Presentation</vt:lpstr>
      <vt:lpstr>API – TC4:</vt:lpstr>
      <vt:lpstr>DB – TC1:</vt:lpstr>
      <vt:lpstr>DB – TC2/3/4/5: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&amp; DB  Automated testing</dc:title>
  <dc:creator>Nicolas Isvoranu</dc:creator>
  <cp:lastModifiedBy>Nicolas Isvoranu</cp:lastModifiedBy>
  <cp:revision>2</cp:revision>
  <dcterms:created xsi:type="dcterms:W3CDTF">2025-03-10T10:53:25Z</dcterms:created>
  <dcterms:modified xsi:type="dcterms:W3CDTF">2025-03-10T13:57:17Z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